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84" r:id="rId2"/>
    <p:sldId id="256" r:id="rId3"/>
    <p:sldId id="264" r:id="rId4"/>
    <p:sldId id="266" r:id="rId5"/>
    <p:sldId id="268" r:id="rId6"/>
    <p:sldId id="270" r:id="rId7"/>
    <p:sldId id="272" r:id="rId8"/>
    <p:sldId id="274" r:id="rId9"/>
    <p:sldId id="276" r:id="rId10"/>
    <p:sldId id="278" r:id="rId11"/>
    <p:sldId id="282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ge" initials="J" lastIdx="1" clrIdx="0">
    <p:extLst>
      <p:ext uri="{19B8F6BF-5375-455C-9EA6-DF929625EA0E}">
        <p15:presenceInfo xmlns:p15="http://schemas.microsoft.com/office/powerpoint/2012/main" userId="Jud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C5E"/>
    <a:srgbClr val="839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750" autoAdjust="0"/>
  </p:normalViewPr>
  <p:slideViewPr>
    <p:cSldViewPr>
      <p:cViewPr>
        <p:scale>
          <a:sx n="100" d="100"/>
          <a:sy n="100" d="100"/>
        </p:scale>
        <p:origin x="852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90E6-B1E8-481F-ACDE-AFE426B976A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C3B8-46D9-4864-90FC-380C056D1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9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90E6-B1E8-481F-ACDE-AFE426B976A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C3B8-46D9-4864-90FC-380C056D1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4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90E6-B1E8-481F-ACDE-AFE426B976A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C3B8-46D9-4864-90FC-380C056D1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5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90E6-B1E8-481F-ACDE-AFE426B976A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C3B8-46D9-4864-90FC-380C056D1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3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90E6-B1E8-481F-ACDE-AFE426B976A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C3B8-46D9-4864-90FC-380C056D1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90E6-B1E8-481F-ACDE-AFE426B976A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C3B8-46D9-4864-90FC-380C056D1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7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90E6-B1E8-481F-ACDE-AFE426B976A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C3B8-46D9-4864-90FC-380C056D1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86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90E6-B1E8-481F-ACDE-AFE426B976A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C3B8-46D9-4864-90FC-380C056D1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90E6-B1E8-481F-ACDE-AFE426B976A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C3B8-46D9-4864-90FC-380C056D1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1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90E6-B1E8-481F-ACDE-AFE426B976A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C3B8-46D9-4864-90FC-380C056D1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2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90E6-B1E8-481F-ACDE-AFE426B976A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C3B8-46D9-4864-90FC-380C056D1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2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C90E6-B1E8-481F-ACDE-AFE426B976A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2C3B8-46D9-4864-90FC-380C056D1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1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5976" y="4005064"/>
            <a:ext cx="4788024" cy="28529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alpha val="72000"/>
                  <a:lumMod val="27000"/>
                  <a:lumOff val="73000"/>
                </a:schemeClr>
              </a:gs>
              <a:gs pos="59000">
                <a:schemeClr val="accent1">
                  <a:lumMod val="30000"/>
                  <a:lumOff val="70000"/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выполненных работ по благоустройству района «</a:t>
            </a:r>
            <a:r>
              <a:rPr lang="ru-RU" sz="2400" dirty="0" err="1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Братеево</a:t>
            </a:r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2018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0699" y="6453336"/>
            <a:ext cx="1358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2018</a:t>
            </a:r>
            <a:endParaRPr lang="ru-RU" sz="16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57" y="4177626"/>
            <a:ext cx="1404916" cy="5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4346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43462"/>
          </a:xfrm>
        </p:spPr>
        <p:txBody>
          <a:bodyPr>
            <a:noAutofit/>
          </a:bodyPr>
          <a:lstStyle/>
          <a:p>
            <a:pPr algn="r" defTabSz="914400"/>
            <a:r>
              <a:rPr lang="ru-RU" sz="2400" dirty="0" err="1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Братеевская</a:t>
            </a:r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д. 33, корп. 2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49468"/>
              </p:ext>
            </p:extLst>
          </p:nvPr>
        </p:nvGraphicFramePr>
        <p:xfrm>
          <a:off x="4211961" y="543461"/>
          <a:ext cx="4589112" cy="5817063"/>
        </p:xfrm>
        <a:graphic>
          <a:graphicData uri="http://schemas.openxmlformats.org/drawingml/2006/table">
            <a:tbl>
              <a:tblPr/>
              <a:tblGrid>
                <a:gridCol w="2958271"/>
                <a:gridCol w="1630841"/>
              </a:tblGrid>
              <a:tr h="534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работ</a:t>
                      </a:r>
                      <a:endParaRPr lang="ru-RU" sz="1000" b="1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Объемы </a:t>
                      </a:r>
                      <a:r>
                        <a:rPr lang="ru-RU" sz="1400" b="1" dirty="0" smtClean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</a:t>
                      </a:r>
                      <a:endParaRPr lang="ru-RU" sz="1000" b="1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пешеходного тротуара кв.м.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тротуарной плитки кв.м.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</a:t>
                      </a:r>
                      <a:r>
                        <a:rPr lang="en-US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WorkOut</a:t>
                      </a: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шт.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игрового комплекса шт.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МАФ на детской площадке шт.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синтетического покрытия на детской площадке (резиновое покрытие) кв.м.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МАФ (лавочка) шт.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МАФ (урн) шт.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ограждения Н-0,9 пог.м.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опор освещения с разработкой ПСД шт.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 rot="5400000">
            <a:off x="-3000069" y="3534403"/>
            <a:ext cx="6314538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5820404" y="3534403"/>
            <a:ext cx="6314537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6360523"/>
            <a:ext cx="8487817" cy="50004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" y="543463"/>
            <a:ext cx="3081787" cy="18992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4" y="4463716"/>
            <a:ext cx="3080845" cy="18986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733886" y="2027381"/>
            <a:ext cx="209550" cy="209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33886" y="232204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33886" y="261670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33886" y="291137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33886" y="319988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33886" y="348840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33886" y="378306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33886" y="407773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33886" y="4372393"/>
            <a:ext cx="209550" cy="209550"/>
          </a:xfrm>
          <a:prstGeom prst="rect">
            <a:avLst/>
          </a:prstGeom>
          <a:solidFill>
            <a:srgbClr val="274C5E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733886" y="466705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807166" y="6476965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9</a:t>
            </a:r>
            <a:endParaRPr lang="ru-RU" dirty="0">
              <a:solidFill>
                <a:srgbClr val="274C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54346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811345" cy="540899"/>
          </a:xfrm>
        </p:spPr>
        <p:txBody>
          <a:bodyPr>
            <a:noAutofit/>
          </a:bodyPr>
          <a:lstStyle/>
          <a:p>
            <a:pPr algn="r" defTabSz="914400"/>
            <a:r>
              <a:rPr lang="ru-RU" sz="2400" dirty="0" err="1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</a:t>
            </a:r>
            <a:r>
              <a:rPr lang="ru-RU" sz="2400" dirty="0" err="1">
                <a:solidFill>
                  <a:srgbClr val="83929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</a:t>
            </a:r>
            <a:r>
              <a:rPr lang="ru-RU" sz="2400" dirty="0" err="1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теевская</a:t>
            </a:r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д. 33</a:t>
            </a:r>
            <a:r>
              <a:rPr lang="en-US" sz="2400" dirty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корп. 1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39891"/>
              </p:ext>
            </p:extLst>
          </p:nvPr>
        </p:nvGraphicFramePr>
        <p:xfrm>
          <a:off x="4211960" y="540898"/>
          <a:ext cx="4599385" cy="5819624"/>
        </p:xfrm>
        <a:graphic>
          <a:graphicData uri="http://schemas.openxmlformats.org/drawingml/2006/table">
            <a:tbl>
              <a:tblPr/>
              <a:tblGrid>
                <a:gridCol w="2470744"/>
                <a:gridCol w="2128641"/>
              </a:tblGrid>
              <a:tr h="724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работ</a:t>
                      </a:r>
                      <a:endParaRPr lang="ru-RU" sz="1000" b="1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Объемы </a:t>
                      </a:r>
                      <a:r>
                        <a:rPr lang="ru-RU" sz="1400" b="1" dirty="0" smtClean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</a:t>
                      </a:r>
                      <a:endParaRPr lang="ru-RU" sz="1000" b="1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пешеходного тротуара кв.м.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абп кв.м.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613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игрового комплекса шт.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МАФ на детской площадке шт.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синтетического покрытия на детской площадке (резиновое покрытие) </a:t>
                      </a:r>
                      <a:r>
                        <a:rPr lang="ru-RU" sz="1400" dirty="0" err="1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кв.м</a:t>
                      </a: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МАФ (лавочка) шт.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МАФ (урн) шт.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опор освещения с разработкой ПСД шт.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5400000">
            <a:off x="-3000068" y="3534404"/>
            <a:ext cx="6314536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5820405" y="3534404"/>
            <a:ext cx="6314536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6360523"/>
            <a:ext cx="8487817" cy="50004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543464"/>
            <a:ext cx="3072656" cy="1893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" y="2513291"/>
            <a:ext cx="3081787" cy="18992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3" y="4472531"/>
            <a:ext cx="3081787" cy="18879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733886" y="2027381"/>
            <a:ext cx="209550" cy="209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33886" y="232204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33886" y="261670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33886" y="291137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33886" y="319988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33886" y="348840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33886" y="378306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733886" y="407773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733886" y="437239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733886" y="4667056"/>
            <a:ext cx="209550" cy="209550"/>
          </a:xfrm>
          <a:prstGeom prst="rect">
            <a:avLst/>
          </a:prstGeom>
          <a:solidFill>
            <a:srgbClr val="274C5E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8690147" y="6476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10</a:t>
            </a:r>
            <a:endParaRPr lang="ru-RU" dirty="0">
              <a:solidFill>
                <a:srgbClr val="274C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8731" y="6545378"/>
            <a:ext cx="1358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2018</a:t>
            </a:r>
            <a:endParaRPr lang="ru-RU" sz="16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340768"/>
            <a:ext cx="6784801" cy="4188494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информации на сайте </a:t>
            </a:r>
          </a:p>
          <a:p>
            <a:pPr algn="ctr"/>
            <a:r>
              <a:rPr lang="en-US" sz="3200" b="1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http://gbu-brateevo.ru/</a:t>
            </a:r>
            <a:endParaRPr lang="en-US" sz="32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3200" b="1" dirty="0">
                <a:solidFill>
                  <a:srgbClr val="274C5E"/>
                </a:solidFill>
              </a:rPr>
              <a:t>+7 (495) </a:t>
            </a:r>
            <a:r>
              <a:rPr lang="ru-RU" sz="3200" b="1" dirty="0" smtClean="0">
                <a:solidFill>
                  <a:srgbClr val="274C5E"/>
                </a:solidFill>
              </a:rPr>
              <a:t>342-33-11</a:t>
            </a:r>
            <a:endParaRPr lang="ru-RU" sz="3200" b="1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28800"/>
            <a:ext cx="2008201" cy="7809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8699" y="5085184"/>
            <a:ext cx="1358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2018</a:t>
            </a:r>
            <a:endParaRPr lang="ru-RU" sz="16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4346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801072" cy="500042"/>
          </a:xfrm>
        </p:spPr>
        <p:txBody>
          <a:bodyPr>
            <a:noAutofit/>
          </a:bodyPr>
          <a:lstStyle/>
          <a:p>
            <a:pPr algn="r" defTabSz="914400"/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Алма-Атинская, д. </a:t>
            </a:r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807345"/>
              </p:ext>
            </p:extLst>
          </p:nvPr>
        </p:nvGraphicFramePr>
        <p:xfrm>
          <a:off x="4205501" y="546270"/>
          <a:ext cx="4595571" cy="5834892"/>
        </p:xfrm>
        <a:graphic>
          <a:graphicData uri="http://schemas.openxmlformats.org/drawingml/2006/table">
            <a:tbl>
              <a:tblPr firstRow="1" firstCol="1" bandRow="1"/>
              <a:tblGrid>
                <a:gridCol w="3131872">
                  <a:extLst>
                    <a:ext uri="{9D8B030D-6E8A-4147-A177-3AD203B41FA5}">
                      <a16:colId xmlns="" xmlns:a16="http://schemas.microsoft.com/office/drawing/2014/main" val="1329489682"/>
                    </a:ext>
                  </a:extLst>
                </a:gridCol>
                <a:gridCol w="1463699">
                  <a:extLst>
                    <a:ext uri="{9D8B030D-6E8A-4147-A177-3AD203B41FA5}">
                      <a16:colId xmlns="" xmlns:a16="http://schemas.microsoft.com/office/drawing/2014/main" val="448990945"/>
                    </a:ext>
                  </a:extLst>
                </a:gridCol>
              </a:tblGrid>
              <a:tr h="375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Виды работ</a:t>
                      </a:r>
                      <a:endParaRPr lang="ru-RU" sz="1000" b="1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3" marR="55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Объемы работ</a:t>
                      </a:r>
                      <a:endParaRPr lang="ru-RU" sz="1000" b="1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3" marR="55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27800558"/>
                  </a:ext>
                </a:extLst>
              </a:tr>
              <a:tr h="423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 асфальтобетонного покрытия кв.м.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9037424"/>
                  </a:ext>
                </a:extLst>
              </a:tr>
              <a:tr h="225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бортового камня пог.м 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7489983"/>
                  </a:ext>
                </a:extLst>
              </a:tr>
              <a:tr h="423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пешеходного тротуара кв.м.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7891202"/>
                  </a:ext>
                </a:extLst>
              </a:tr>
              <a:tr h="225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садового камня пог.м.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97615927"/>
                  </a:ext>
                </a:extLst>
              </a:tr>
              <a:tr h="225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тротуарной плитки </a:t>
                      </a:r>
                      <a:r>
                        <a:rPr lang="ru-RU" sz="1400" dirty="0" err="1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кв.м</a:t>
                      </a: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12106220"/>
                  </a:ext>
                </a:extLst>
              </a:tr>
              <a:tr h="225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 газона (рулонный) кв.м.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0024759"/>
                  </a:ext>
                </a:extLst>
              </a:tr>
              <a:tr h="225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 газона (посевной) кв.м.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58907096"/>
                  </a:ext>
                </a:extLst>
              </a:tr>
              <a:tr h="423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противопарковочных столбиков шт.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6684400"/>
                  </a:ext>
                </a:extLst>
              </a:tr>
              <a:tr h="423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тренажерной площадки шт.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8758515"/>
                  </a:ext>
                </a:extLst>
              </a:tr>
              <a:tr h="225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игрового комплекса шт.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8368465"/>
                  </a:ext>
                </a:extLst>
              </a:tr>
              <a:tr h="211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МАФ шт.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827294"/>
                  </a:ext>
                </a:extLst>
              </a:tr>
              <a:tr h="634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синтетического покрытия – резинка плитка на детской площадке кв.м.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384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9034698"/>
                  </a:ext>
                </a:extLst>
              </a:tr>
              <a:tr h="225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МАФ (лавочка) шт.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7863038"/>
                  </a:ext>
                </a:extLst>
              </a:tr>
              <a:tr h="225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МАФ (урна) шт.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7403277"/>
                  </a:ext>
                </a:extLst>
              </a:tr>
              <a:tr h="225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ограждения Н-0,9 пог.м.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3912288"/>
                  </a:ext>
                </a:extLst>
              </a:tr>
              <a:tr h="225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Приствольная решетка шт.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8287365"/>
                  </a:ext>
                </a:extLst>
              </a:tr>
              <a:tr h="211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Арка шт.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616598"/>
                  </a:ext>
                </a:extLst>
              </a:tr>
              <a:tr h="423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опор освещения с разработкой ПСД шт.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549459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rot="5400000">
            <a:off x="-3000068" y="3534404"/>
            <a:ext cx="6314536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5820405" y="3534404"/>
            <a:ext cx="6314536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6360523"/>
            <a:ext cx="8487817" cy="50004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545652"/>
            <a:ext cx="3072660" cy="18884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2507747"/>
            <a:ext cx="3072658" cy="188849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4469841"/>
            <a:ext cx="3072658" cy="189068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733886" y="2027381"/>
            <a:ext cx="209550" cy="209550"/>
          </a:xfrm>
          <a:prstGeom prst="rect">
            <a:avLst/>
          </a:prstGeom>
          <a:solidFill>
            <a:srgbClr val="274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33886" y="232204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33886" y="261670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33886" y="291137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33886" y="319988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733886" y="348840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733886" y="378306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733886" y="407773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733886" y="437239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733886" y="466705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8807166" y="6476965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1</a:t>
            </a:r>
            <a:endParaRPr lang="ru-RU" dirty="0">
              <a:solidFill>
                <a:srgbClr val="274C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4346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32655" y="-33000"/>
            <a:ext cx="9144000" cy="571480"/>
          </a:xfrm>
        </p:spPr>
        <p:txBody>
          <a:bodyPr>
            <a:noAutofit/>
          </a:bodyPr>
          <a:lstStyle/>
          <a:p>
            <a:pPr algn="r" defTabSz="914400"/>
            <a:r>
              <a:rPr lang="ru-RU" sz="2400" dirty="0" err="1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Борисовские</a:t>
            </a:r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пруды, д. 44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627306"/>
              </p:ext>
            </p:extLst>
          </p:nvPr>
        </p:nvGraphicFramePr>
        <p:xfrm>
          <a:off x="4211960" y="538483"/>
          <a:ext cx="4599384" cy="5822038"/>
        </p:xfrm>
        <a:graphic>
          <a:graphicData uri="http://schemas.openxmlformats.org/drawingml/2006/table">
            <a:tbl>
              <a:tblPr/>
              <a:tblGrid>
                <a:gridCol w="3135115"/>
                <a:gridCol w="1464269"/>
              </a:tblGrid>
              <a:tr h="503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работ</a:t>
                      </a:r>
                      <a:endParaRPr lang="ru-RU" sz="1000" b="1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Объемы </a:t>
                      </a:r>
                      <a:r>
                        <a:rPr lang="ru-RU" sz="1300" b="1" dirty="0" smtClean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</a:t>
                      </a:r>
                      <a:endParaRPr lang="ru-RU" sz="1000" b="1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асфальтобетонного покрытия кв.м.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пешеходного тротуара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тротуарной плитки </a:t>
                      </a:r>
                      <a:r>
                        <a:rPr lang="ru-RU" sz="1300" dirty="0" err="1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кв.м</a:t>
                      </a:r>
                      <a:r>
                        <a:rPr lang="ru-RU" sz="13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газона (рулонный) кв.м.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газона (посевной) </a:t>
                      </a:r>
                      <a:r>
                        <a:rPr lang="ru-RU" sz="1300" dirty="0" err="1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кв.м</a:t>
                      </a:r>
                      <a:r>
                        <a:rPr lang="ru-RU" sz="13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2 000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нового ограждения </a:t>
                      </a:r>
                      <a:r>
                        <a:rPr lang="ru-RU" sz="1300" dirty="0" err="1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пог.м</a:t>
                      </a:r>
                      <a:r>
                        <a:rPr lang="ru-RU" sz="13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</a:t>
                      </a:r>
                      <a:r>
                        <a:rPr lang="ru-RU" sz="1300" dirty="0" err="1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противопарковочных</a:t>
                      </a:r>
                      <a:r>
                        <a:rPr lang="ru-RU" sz="13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столбиков шт.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спортивной площадки шт.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тренажерной площадки шт. 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игрового комплекса шт.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МАФ на детской площадке шт.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синтетического покрытия на детской площадке (резиновое покрытие) </a:t>
                      </a:r>
                      <a:r>
                        <a:rPr lang="ru-RU" sz="1300" dirty="0" err="1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кв.м</a:t>
                      </a:r>
                      <a:r>
                        <a:rPr lang="ru-RU" sz="13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МАФ (лавочек) шт.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МАФ (урн) шт.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ограждения Н-0,9 пог.м.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опор освещения с разработкой ПСД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 rot="5400000">
            <a:off x="-3000068" y="3534404"/>
            <a:ext cx="6314536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5820405" y="3534404"/>
            <a:ext cx="6314536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6360523"/>
            <a:ext cx="8487817" cy="50004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3" y="543464"/>
            <a:ext cx="3079893" cy="189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8" y="2507919"/>
            <a:ext cx="3077247" cy="1896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5" y="4477634"/>
            <a:ext cx="1261180" cy="18828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45" y="4477634"/>
            <a:ext cx="1261180" cy="18828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733886" y="2027381"/>
            <a:ext cx="209550" cy="209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33886" y="2322044"/>
            <a:ext cx="209550" cy="209550"/>
          </a:xfrm>
          <a:prstGeom prst="rect">
            <a:avLst/>
          </a:prstGeom>
          <a:solidFill>
            <a:srgbClr val="274C5E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733886" y="261670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733886" y="291137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733886" y="319988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733886" y="348840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733886" y="378306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733886" y="407773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733886" y="437239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733886" y="466705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8807166" y="6476965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2</a:t>
            </a:r>
            <a:endParaRPr lang="ru-RU" dirty="0">
              <a:solidFill>
                <a:srgbClr val="274C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4346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43463"/>
          </a:xfrm>
        </p:spPr>
        <p:txBody>
          <a:bodyPr>
            <a:noAutofit/>
          </a:bodyPr>
          <a:lstStyle/>
          <a:p>
            <a:pPr algn="r" defTabSz="914400"/>
            <a:r>
              <a:rPr lang="ru-RU" sz="2400" dirty="0" err="1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Братеевская</a:t>
            </a:r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д. 35, корп. 3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636084"/>
              </p:ext>
            </p:extLst>
          </p:nvPr>
        </p:nvGraphicFramePr>
        <p:xfrm>
          <a:off x="4211960" y="543464"/>
          <a:ext cx="4589112" cy="5817058"/>
        </p:xfrm>
        <a:graphic>
          <a:graphicData uri="http://schemas.openxmlformats.org/drawingml/2006/table">
            <a:tbl>
              <a:tblPr firstRow="1" firstCol="1" bandRow="1"/>
              <a:tblGrid>
                <a:gridCol w="3181580">
                  <a:extLst>
                    <a:ext uri="{9D8B030D-6E8A-4147-A177-3AD203B41FA5}">
                      <a16:colId xmlns:a16="http://schemas.microsoft.com/office/drawing/2014/main" xmlns="" val="3358844145"/>
                    </a:ext>
                  </a:extLst>
                </a:gridCol>
                <a:gridCol w="1407532">
                  <a:extLst>
                    <a:ext uri="{9D8B030D-6E8A-4147-A177-3AD203B41FA5}">
                      <a16:colId xmlns:a16="http://schemas.microsoft.com/office/drawing/2014/main" xmlns="" val="3649823287"/>
                    </a:ext>
                  </a:extLst>
                </a:gridCol>
              </a:tblGrid>
              <a:tr h="418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Виды работ</a:t>
                      </a:r>
                      <a:endParaRPr lang="ru-RU" sz="1000" b="1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Объемы </a:t>
                      </a:r>
                      <a:r>
                        <a:rPr lang="ru-RU" sz="1200" b="1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</a:t>
                      </a:r>
                      <a:endParaRPr lang="ru-RU" sz="1000" b="1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2256979"/>
                  </a:ext>
                </a:extLst>
              </a:tr>
              <a:tr h="238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 асфальтобетонного покрытия кв.м.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8284610"/>
                  </a:ext>
                </a:extLst>
              </a:tr>
              <a:tr h="238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пешеходного тротуара кв.м.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8411021"/>
                  </a:ext>
                </a:extLst>
              </a:tr>
              <a:tr h="238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садового камня пог.м.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0299360"/>
                  </a:ext>
                </a:extLst>
              </a:tr>
              <a:tr h="238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тротуарной плитки кв.м.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7072664"/>
                  </a:ext>
                </a:extLst>
              </a:tr>
              <a:tr h="238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 газона (рулонный) кв.м.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2216988"/>
                  </a:ext>
                </a:extLst>
              </a:tr>
              <a:tr h="47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противопарковочных столбиков шт.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6795729"/>
                  </a:ext>
                </a:extLst>
              </a:tr>
              <a:tr h="44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тренажерной площадки шт.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2709143"/>
                  </a:ext>
                </a:extLst>
              </a:tr>
              <a:tr h="238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игрового комплекса шт.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8156945"/>
                  </a:ext>
                </a:extLst>
              </a:tr>
              <a:tr h="238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МАФ на детской площадке шт.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0277874"/>
                  </a:ext>
                </a:extLst>
              </a:tr>
              <a:tr h="714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синтетического покрытия на детской площадке (резиновое 976 кв.м. – 2 пл.), (пластиковая плитка 300 кв.м. – 1 пл.) 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1 276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229175"/>
                  </a:ext>
                </a:extLst>
              </a:tr>
              <a:tr h="668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МАФ (лавочка) шт.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3365421"/>
                  </a:ext>
                </a:extLst>
              </a:tr>
              <a:tr h="238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МАФ (урн) шт.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7250027"/>
                  </a:ext>
                </a:extLst>
              </a:tr>
              <a:tr h="238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Цветочное оформление кв.м.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7057369"/>
                  </a:ext>
                </a:extLst>
              </a:tr>
              <a:tr h="238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ограждения Н-0,9 пог.м.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0528871"/>
                  </a:ext>
                </a:extLst>
              </a:tr>
              <a:tr h="238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Перголы шт.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8551488"/>
                  </a:ext>
                </a:extLst>
              </a:tr>
              <a:tr h="238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Декоративный мостик (металл) шт.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3762423"/>
                  </a:ext>
                </a:extLst>
              </a:tr>
              <a:tr h="238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опор освещения с </a:t>
                      </a:r>
                      <a:r>
                        <a:rPr lang="ru-RU" sz="1200" dirty="0" err="1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</a:t>
                      </a:r>
                      <a:r>
                        <a:rPr lang="en-US" sz="12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ru-RU" sz="12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ПСД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738311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 rot="5400000">
            <a:off x="-3000068" y="3534404"/>
            <a:ext cx="6314536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5820405" y="3534404"/>
            <a:ext cx="6314536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360523"/>
            <a:ext cx="8487817" cy="50004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8" y="543464"/>
            <a:ext cx="3083791" cy="1890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9" y="2492896"/>
            <a:ext cx="3080748" cy="19140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9" y="4469809"/>
            <a:ext cx="3083789" cy="1894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733886" y="2027381"/>
            <a:ext cx="209550" cy="209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33886" y="232204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33886" y="2616707"/>
            <a:ext cx="209550" cy="209550"/>
          </a:xfrm>
          <a:prstGeom prst="rect">
            <a:avLst/>
          </a:prstGeom>
          <a:solidFill>
            <a:srgbClr val="274C5E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33886" y="291137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33886" y="319988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33886" y="348840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33886" y="378306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33886" y="407773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733886" y="437239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733886" y="466705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8807166" y="6476965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3</a:t>
            </a:r>
            <a:endParaRPr lang="ru-RU" dirty="0">
              <a:solidFill>
                <a:srgbClr val="274C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4346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597063" cy="540897"/>
          </a:xfrm>
        </p:spPr>
        <p:txBody>
          <a:bodyPr>
            <a:noAutofit/>
          </a:bodyPr>
          <a:lstStyle/>
          <a:p>
            <a:pPr algn="r" defTabSz="914400"/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Алма-Атинская, д. </a:t>
            </a:r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10, корп. </a:t>
            </a:r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357785"/>
              </p:ext>
            </p:extLst>
          </p:nvPr>
        </p:nvGraphicFramePr>
        <p:xfrm>
          <a:off x="4211959" y="540899"/>
          <a:ext cx="4599385" cy="5819622"/>
        </p:xfrm>
        <a:graphic>
          <a:graphicData uri="http://schemas.openxmlformats.org/drawingml/2006/table">
            <a:tbl>
              <a:tblPr firstRow="1" firstCol="1" bandRow="1"/>
              <a:tblGrid>
                <a:gridCol w="3087389">
                  <a:extLst>
                    <a:ext uri="{9D8B030D-6E8A-4147-A177-3AD203B41FA5}">
                      <a16:colId xmlns:a16="http://schemas.microsoft.com/office/drawing/2014/main" xmlns="" val="4047022294"/>
                    </a:ext>
                  </a:extLst>
                </a:gridCol>
                <a:gridCol w="1511996">
                  <a:extLst>
                    <a:ext uri="{9D8B030D-6E8A-4147-A177-3AD203B41FA5}">
                      <a16:colId xmlns:a16="http://schemas.microsoft.com/office/drawing/2014/main" xmlns="" val="303069161"/>
                    </a:ext>
                  </a:extLst>
                </a:gridCol>
              </a:tblGrid>
              <a:tr h="713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Виды работ</a:t>
                      </a:r>
                      <a:endParaRPr lang="ru-RU" sz="1000" b="1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Объемы </a:t>
                      </a:r>
                      <a:r>
                        <a:rPr lang="ru-RU" sz="1400" b="1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</a:t>
                      </a:r>
                      <a:endParaRPr lang="ru-RU" sz="1000" b="1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8314608"/>
                  </a:ext>
                </a:extLst>
              </a:tr>
              <a:tr h="713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 асфальтобетонного покрытия кв.м.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2632126"/>
                  </a:ext>
                </a:extLst>
              </a:tr>
              <a:tr h="814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МАФ на детской площадке шт.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6816887"/>
                  </a:ext>
                </a:extLst>
              </a:tr>
              <a:tr h="1222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синтетического покрытия на детской площадке (резиновое) кв.м.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4055456"/>
                  </a:ext>
                </a:extLst>
              </a:tr>
              <a:tr h="588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МАФ (лавочек) шт.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1802291"/>
                  </a:ext>
                </a:extLst>
              </a:tr>
              <a:tr h="588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МАФ (урн) шт.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1390928"/>
                  </a:ext>
                </a:extLst>
              </a:tr>
              <a:tr h="1177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опор освещения с разработкой ПСД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063255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 rot="5400000">
            <a:off x="-3000069" y="3534403"/>
            <a:ext cx="6314537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5820404" y="3534403"/>
            <a:ext cx="6314538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360523"/>
            <a:ext cx="8487817" cy="50004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" y="543463"/>
            <a:ext cx="3081787" cy="1892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1" y="2504180"/>
            <a:ext cx="3081870" cy="1892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0" y="4471978"/>
            <a:ext cx="3081871" cy="18921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733886" y="2027381"/>
            <a:ext cx="209550" cy="209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33886" y="232204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33886" y="261670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33886" y="2911370"/>
            <a:ext cx="209550" cy="209550"/>
          </a:xfrm>
          <a:prstGeom prst="rect">
            <a:avLst/>
          </a:prstGeom>
          <a:solidFill>
            <a:srgbClr val="274C5E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33886" y="3199887"/>
            <a:ext cx="209550" cy="209550"/>
          </a:xfrm>
          <a:prstGeom prst="rect">
            <a:avLst/>
          </a:prstGeom>
          <a:noFill/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33886" y="348840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33886" y="378306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33886" y="407773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733886" y="437239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733886" y="466705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8807166" y="6476965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4</a:t>
            </a:r>
            <a:endParaRPr lang="ru-RU" dirty="0">
              <a:solidFill>
                <a:srgbClr val="274C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54346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43464"/>
          </a:xfrm>
        </p:spPr>
        <p:txBody>
          <a:bodyPr>
            <a:noAutofit/>
          </a:bodyPr>
          <a:lstStyle/>
          <a:p>
            <a:pPr algn="r" defTabSz="914400"/>
            <a:r>
              <a:rPr lang="ru-RU" sz="2400" dirty="0" err="1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Борисовские</a:t>
            </a:r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пруды, д. </a:t>
            </a:r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258483"/>
              </p:ext>
            </p:extLst>
          </p:nvPr>
        </p:nvGraphicFramePr>
        <p:xfrm>
          <a:off x="4211960" y="543464"/>
          <a:ext cx="4589112" cy="5817057"/>
        </p:xfrm>
        <a:graphic>
          <a:graphicData uri="http://schemas.openxmlformats.org/drawingml/2006/table">
            <a:tbl>
              <a:tblPr firstRow="1" firstCol="1" bandRow="1"/>
              <a:tblGrid>
                <a:gridCol w="3147902">
                  <a:extLst>
                    <a:ext uri="{9D8B030D-6E8A-4147-A177-3AD203B41FA5}">
                      <a16:colId xmlns:a16="http://schemas.microsoft.com/office/drawing/2014/main" xmlns="" val="3022454577"/>
                    </a:ext>
                  </a:extLst>
                </a:gridCol>
                <a:gridCol w="1441210">
                  <a:extLst>
                    <a:ext uri="{9D8B030D-6E8A-4147-A177-3AD203B41FA5}">
                      <a16:colId xmlns:a16="http://schemas.microsoft.com/office/drawing/2014/main" xmlns="" val="65293010"/>
                    </a:ext>
                  </a:extLst>
                </a:gridCol>
              </a:tblGrid>
              <a:tr h="435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Виды работ</a:t>
                      </a:r>
                      <a:endParaRPr lang="ru-RU" sz="1000" b="1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Объемы </a:t>
                      </a:r>
                      <a:r>
                        <a:rPr lang="ru-RU" sz="1300" b="1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</a:t>
                      </a:r>
                      <a:endParaRPr lang="ru-RU" sz="1000" b="1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1773317"/>
                  </a:ext>
                </a:extLst>
              </a:tr>
              <a:tr h="516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 асфальтобетонного покрытия кв.м.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8095159"/>
                  </a:ext>
                </a:extLst>
              </a:tr>
              <a:tr h="394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бортового камня пог.м 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1715721"/>
                  </a:ext>
                </a:extLst>
              </a:tr>
              <a:tr h="394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садового камня пог.м.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1078465"/>
                  </a:ext>
                </a:extLst>
              </a:tr>
              <a:tr h="394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тротуарной плитки кв.м.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951448"/>
                  </a:ext>
                </a:extLst>
              </a:tr>
              <a:tr h="394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 газона (рулонный) кв.м.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8073759"/>
                  </a:ext>
                </a:extLst>
              </a:tr>
              <a:tr h="394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 газона (посевной) кв.м.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4265829"/>
                  </a:ext>
                </a:extLst>
              </a:tr>
              <a:tr h="258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ограждения пог.м.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3113942"/>
                  </a:ext>
                </a:extLst>
              </a:tr>
              <a:tr h="483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противопарковочных столбиков шт.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4673164"/>
                  </a:ext>
                </a:extLst>
              </a:tr>
              <a:tr h="257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МАФ на детской площадке ед.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4278061"/>
                  </a:ext>
                </a:extLst>
              </a:tr>
              <a:tr h="343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МАФ (лавочек) шт.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7262823"/>
                  </a:ext>
                </a:extLst>
              </a:tr>
              <a:tr h="258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МАФ (урн) шт.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4468496"/>
                  </a:ext>
                </a:extLst>
              </a:tr>
              <a:tr h="258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Цветочное оформление кв.м.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1917811"/>
                  </a:ext>
                </a:extLst>
              </a:tr>
              <a:tr h="258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Декоративные формы шт.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8805191"/>
                  </a:ext>
                </a:extLst>
              </a:tr>
              <a:tr h="258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Арки шт.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4567389"/>
                  </a:ext>
                </a:extLst>
              </a:tr>
              <a:tr h="516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опор освещения с разработкой ПСД</a:t>
                      </a:r>
                      <a:endParaRPr lang="ru-RU" sz="100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74C5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rgbClr val="274C5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03023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 rot="5400000">
            <a:off x="-3000068" y="3534404"/>
            <a:ext cx="6314536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5820405" y="3534404"/>
            <a:ext cx="6314536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6360523"/>
            <a:ext cx="8487817" cy="50004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" y="547656"/>
            <a:ext cx="3078225" cy="1887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9" y="4469841"/>
            <a:ext cx="3085641" cy="18907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9" y="2507948"/>
            <a:ext cx="3083790" cy="18954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733886" y="2027381"/>
            <a:ext cx="209550" cy="209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33886" y="232204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33886" y="261670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33886" y="291137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33886" y="3199887"/>
            <a:ext cx="209550" cy="209550"/>
          </a:xfrm>
          <a:prstGeom prst="rect">
            <a:avLst/>
          </a:prstGeom>
          <a:solidFill>
            <a:srgbClr val="274C5E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33886" y="3488404"/>
            <a:ext cx="209550" cy="209550"/>
          </a:xfrm>
          <a:prstGeom prst="rect">
            <a:avLst/>
          </a:prstGeom>
          <a:noFill/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33886" y="378306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33886" y="407773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33886" y="437239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733886" y="466705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807166" y="6476965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5</a:t>
            </a:r>
            <a:endParaRPr lang="ru-RU" dirty="0">
              <a:solidFill>
                <a:srgbClr val="274C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54346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668501" cy="514350"/>
          </a:xfrm>
        </p:spPr>
        <p:txBody>
          <a:bodyPr>
            <a:noAutofit/>
          </a:bodyPr>
          <a:lstStyle/>
          <a:p>
            <a:pPr algn="r" defTabSz="914400"/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Паромная, д. </a:t>
            </a:r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11/31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613062"/>
              </p:ext>
            </p:extLst>
          </p:nvPr>
        </p:nvGraphicFramePr>
        <p:xfrm>
          <a:off x="4211960" y="543463"/>
          <a:ext cx="4599385" cy="5811438"/>
        </p:xfrm>
        <a:graphic>
          <a:graphicData uri="http://schemas.openxmlformats.org/drawingml/2006/table">
            <a:tbl>
              <a:tblPr/>
              <a:tblGrid>
                <a:gridCol w="2860122"/>
                <a:gridCol w="1739263"/>
              </a:tblGrid>
              <a:tr h="739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работ</a:t>
                      </a:r>
                      <a:endParaRPr lang="ru-RU" sz="1000" b="1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Объемы запланированных работ</a:t>
                      </a:r>
                      <a:endParaRPr lang="ru-RU" sz="1000" b="1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асфальтобетонного покрытия кв.м.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пешеходного тротуара 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МАФ на детской площадке ед.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синтетического покрытия на детской площадке (плитка) 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ограждения Н-0,9 пог.м.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опор освещения с разработкой ПСД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 rot="5400000">
            <a:off x="-3000068" y="3534404"/>
            <a:ext cx="6314536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5820405" y="3534404"/>
            <a:ext cx="6314536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6360523"/>
            <a:ext cx="8487817" cy="50004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543464"/>
            <a:ext cx="3072656" cy="1893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" y="4466909"/>
            <a:ext cx="3077709" cy="18879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733886" y="2027381"/>
            <a:ext cx="209550" cy="209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33886" y="232204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33886" y="261670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33886" y="291137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33886" y="319988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33886" y="3488404"/>
            <a:ext cx="209550" cy="209550"/>
          </a:xfrm>
          <a:prstGeom prst="rect">
            <a:avLst/>
          </a:prstGeom>
          <a:solidFill>
            <a:srgbClr val="274C5E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33886" y="3783067"/>
            <a:ext cx="209550" cy="209550"/>
          </a:xfrm>
          <a:prstGeom prst="rect">
            <a:avLst/>
          </a:prstGeom>
          <a:noFill/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33886" y="407773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33886" y="437239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33886" y="466705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807166" y="6476965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6</a:t>
            </a:r>
            <a:endParaRPr lang="ru-RU" dirty="0">
              <a:solidFill>
                <a:srgbClr val="274C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54346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37220" y="0"/>
            <a:ext cx="9144000" cy="540897"/>
          </a:xfrm>
        </p:spPr>
        <p:txBody>
          <a:bodyPr>
            <a:noAutofit/>
          </a:bodyPr>
          <a:lstStyle/>
          <a:p>
            <a:pPr algn="r" defTabSz="914400"/>
            <a:r>
              <a:rPr lang="ru-RU" sz="2400" dirty="0" err="1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Борисовские</a:t>
            </a:r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пруды, д. 6, корп. 1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28245"/>
              </p:ext>
            </p:extLst>
          </p:nvPr>
        </p:nvGraphicFramePr>
        <p:xfrm>
          <a:off x="4211960" y="540896"/>
          <a:ext cx="4594820" cy="5819626"/>
        </p:xfrm>
        <a:graphic>
          <a:graphicData uri="http://schemas.openxmlformats.org/drawingml/2006/table">
            <a:tbl>
              <a:tblPr/>
              <a:tblGrid>
                <a:gridCol w="2373990"/>
                <a:gridCol w="2220830"/>
              </a:tblGrid>
              <a:tr h="819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работ</a:t>
                      </a:r>
                      <a:endParaRPr lang="ru-RU" sz="1000" b="1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Объемы </a:t>
                      </a:r>
                      <a:r>
                        <a:rPr lang="ru-RU" sz="1400" b="1" dirty="0" smtClean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</a:t>
                      </a:r>
                      <a:endParaRPr lang="ru-RU" sz="1000" b="1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асфальтобетонного покрытия кв.м.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игрового комплекса шт.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МАФ на детской площадке ед.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синтетического покрытия на детской площадке кв.м.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МАФ (лавочек) шт.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МАФ (урн) шт.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лестницы ед.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 rot="5400000">
            <a:off x="-3000069" y="3534403"/>
            <a:ext cx="6314538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5820404" y="3534403"/>
            <a:ext cx="6314537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360523"/>
            <a:ext cx="8487817" cy="50004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5" y="543463"/>
            <a:ext cx="3064595" cy="1886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4" y="2511997"/>
            <a:ext cx="3068579" cy="19005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5" y="4469840"/>
            <a:ext cx="3077708" cy="18920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733886" y="2027381"/>
            <a:ext cx="209550" cy="209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33886" y="232204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33886" y="261670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33886" y="291137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33886" y="319988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33886" y="348840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33886" y="3783067"/>
            <a:ext cx="209550" cy="209550"/>
          </a:xfrm>
          <a:prstGeom prst="rect">
            <a:avLst/>
          </a:prstGeom>
          <a:solidFill>
            <a:srgbClr val="274C5E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33886" y="4077730"/>
            <a:ext cx="209550" cy="209550"/>
          </a:xfrm>
          <a:prstGeom prst="rect">
            <a:avLst/>
          </a:prstGeom>
          <a:noFill/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33886" y="437239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733886" y="466705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8807166" y="6476965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7</a:t>
            </a:r>
            <a:endParaRPr lang="ru-RU" dirty="0">
              <a:solidFill>
                <a:srgbClr val="274C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4346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811343" cy="537779"/>
          </a:xfrm>
        </p:spPr>
        <p:txBody>
          <a:bodyPr>
            <a:noAutofit/>
          </a:bodyPr>
          <a:lstStyle/>
          <a:p>
            <a:pPr algn="r" defTabSz="914400"/>
            <a:r>
              <a:rPr lang="ru-RU" sz="2400" dirty="0" err="1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Борисовские</a:t>
            </a:r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пруды, д. 10, корп. 4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200243"/>
              </p:ext>
            </p:extLst>
          </p:nvPr>
        </p:nvGraphicFramePr>
        <p:xfrm>
          <a:off x="4211959" y="537779"/>
          <a:ext cx="4599383" cy="5822746"/>
        </p:xfrm>
        <a:graphic>
          <a:graphicData uri="http://schemas.openxmlformats.org/drawingml/2006/table">
            <a:tbl>
              <a:tblPr/>
              <a:tblGrid>
                <a:gridCol w="3135116"/>
                <a:gridCol w="1464267"/>
              </a:tblGrid>
              <a:tr h="798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работ</a:t>
                      </a:r>
                      <a:endParaRPr lang="ru-RU" sz="1000" b="1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Объемы </a:t>
                      </a:r>
                      <a:r>
                        <a:rPr lang="ru-RU" sz="1400" b="1" dirty="0" smtClean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</a:t>
                      </a:r>
                      <a:endParaRPr lang="ru-RU" sz="1000" b="1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тротуарной плитки </a:t>
                      </a:r>
                      <a:r>
                        <a:rPr lang="ru-RU" sz="1400" dirty="0" err="1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кв.м</a:t>
                      </a: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тротуарной плитки кв.м.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тренажерной площадки шт.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МАФ на детской площадке шт.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синтетического покрытия на детской площадке (искусственная трава) кв.м.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МАФ (лавочек) шт.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МАФ (урн) шт.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ограждения </a:t>
                      </a:r>
                      <a:r>
                        <a:rPr lang="en-US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-0,9 </a:t>
                      </a:r>
                      <a:r>
                        <a:rPr lang="ru-RU" sz="1400" dirty="0" err="1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пог.м</a:t>
                      </a: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опор освещения с разработкой ПСД шт.</a:t>
                      </a:r>
                      <a:endParaRPr lang="ru-RU" sz="100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74C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solidFill>
                          <a:srgbClr val="274C5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 rot="5400000">
            <a:off x="-3001628" y="3532844"/>
            <a:ext cx="6317656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5818845" y="3532844"/>
            <a:ext cx="6317655" cy="3326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360523"/>
            <a:ext cx="8487817" cy="50004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540345"/>
            <a:ext cx="3072656" cy="18936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" y="2513942"/>
            <a:ext cx="3081788" cy="18920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3" y="4477209"/>
            <a:ext cx="3081789" cy="189206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733886" y="2027381"/>
            <a:ext cx="209550" cy="209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33886" y="232204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33886" y="261670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33886" y="291137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33886" y="319988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33886" y="3488404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33886" y="3783067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33886" y="4077730"/>
            <a:ext cx="209550" cy="209550"/>
          </a:xfrm>
          <a:prstGeom prst="rect">
            <a:avLst/>
          </a:prstGeom>
          <a:solidFill>
            <a:srgbClr val="274C5E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733886" y="4372393"/>
            <a:ext cx="209550" cy="209550"/>
          </a:xfrm>
          <a:prstGeom prst="rect">
            <a:avLst/>
          </a:prstGeom>
          <a:noFill/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733886" y="466705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8807166" y="6476965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8</a:t>
            </a:r>
            <a:endParaRPr lang="ru-RU" dirty="0">
              <a:solidFill>
                <a:srgbClr val="274C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977</Words>
  <Application>Microsoft Office PowerPoint</Application>
  <PresentationFormat>Экран (4:3)</PresentationFormat>
  <Paragraphs>271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Алма-Атинская, д. 2</vt:lpstr>
      <vt:lpstr>Борисовские пруды, д. 44</vt:lpstr>
      <vt:lpstr>Братеевская, д. 35, корп. 3</vt:lpstr>
      <vt:lpstr>Алма-Атинская, д. 10, корп. 1</vt:lpstr>
      <vt:lpstr>Борисовские пруды, д. 38</vt:lpstr>
      <vt:lpstr>Паромная, д. 11/31</vt:lpstr>
      <vt:lpstr>Борисовские пруды, д. 6, корп. 1</vt:lpstr>
      <vt:lpstr>Борисовские пруды, д. 10, корп. 4</vt:lpstr>
      <vt:lpstr>Братеевская, д. 33, корп. 2</vt:lpstr>
      <vt:lpstr>Братеевская, д. 33, корп. 1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благоустройства и озеленения территории по адресу:  Алма-Атинская, д. 2</dc:title>
  <dc:creator>Алексей</dc:creator>
  <cp:lastModifiedBy>Judge</cp:lastModifiedBy>
  <cp:revision>84</cp:revision>
  <dcterms:created xsi:type="dcterms:W3CDTF">2018-04-03T14:35:47Z</dcterms:created>
  <dcterms:modified xsi:type="dcterms:W3CDTF">2018-12-02T22:33:51Z</dcterms:modified>
</cp:coreProperties>
</file>